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3.jpg" ContentType="image/jpeg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2.jpg" ContentType="image/jpeg"/>
  <Override PartName="/ppt/media/image33.jpg" ContentType="image/jpeg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8" r:id="rId5"/>
    <p:sldId id="304" r:id="rId6"/>
    <p:sldId id="305" r:id="rId7"/>
    <p:sldId id="260" r:id="rId8"/>
    <p:sldId id="287" r:id="rId9"/>
    <p:sldId id="292" r:id="rId10"/>
    <p:sldId id="301" r:id="rId11"/>
    <p:sldId id="294" r:id="rId12"/>
    <p:sldId id="302" r:id="rId13"/>
    <p:sldId id="298" r:id="rId14"/>
    <p:sldId id="300" r:id="rId15"/>
    <p:sldId id="297" r:id="rId16"/>
    <p:sldId id="299" r:id="rId17"/>
    <p:sldId id="291" r:id="rId18"/>
    <p:sldId id="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85794" autoAdjust="0"/>
  </p:normalViewPr>
  <p:slideViewPr>
    <p:cSldViewPr snapToGrid="0">
      <p:cViewPr varScale="1">
        <p:scale>
          <a:sx n="101" d="100"/>
          <a:sy n="101" d="100"/>
        </p:scale>
        <p:origin x="120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9/19/2019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72582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61204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716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61406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2882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365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512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2591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4282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5076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9146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7757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372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627777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  <p:sldLayoutId id="2147483682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jp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61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11" Type="http://schemas.openxmlformats.org/officeDocument/2006/relationships/image" Target="../media/image650.svg"/><Relationship Id="rId5" Type="http://schemas.openxmlformats.org/officeDocument/2006/relationships/image" Target="../media/image590.sv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6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svg"/><Relationship Id="rId5" Type="http://schemas.openxmlformats.org/officeDocument/2006/relationships/image" Target="../media/image13.png"/><Relationship Id="rId10" Type="http://schemas.openxmlformats.org/officeDocument/2006/relationships/image" Target="../media/image280.svg"/><Relationship Id="rId4" Type="http://schemas.openxmlformats.org/officeDocument/2006/relationships/image" Target="../media/image24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 err="1" smtClean="0"/>
              <a:t>Gradle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Gradle is an open-source build-automation system.</a:t>
            </a:r>
          </a:p>
          <a:p>
            <a:endParaRPr lang="en-US" dirty="0"/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666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6401" t="-8794" r="-11749" b="-22747"/>
          <a:stretch/>
        </p:blipFill>
        <p:spPr>
          <a:xfrm>
            <a:off x="1115067" y="842961"/>
            <a:ext cx="5038725" cy="5172075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20"/>
            <a:ext cx="3429474" cy="17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2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467178"/>
          </a:xfrm>
        </p:spPr>
        <p:txBody>
          <a:bodyPr/>
          <a:lstStyle/>
          <a:p>
            <a:r>
              <a:rPr lang="en-US" dirty="0"/>
              <a:t>Execution Options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36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01" y="174671"/>
            <a:ext cx="11329200" cy="432000"/>
          </a:xfrm>
        </p:spPr>
        <p:txBody>
          <a:bodyPr/>
          <a:lstStyle/>
          <a:p>
            <a:r>
              <a:rPr lang="en-US" dirty="0"/>
              <a:t>Execution </a:t>
            </a:r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E20BBA-1DCF-4A24-9711-721D9BA302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33450" y="1200835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1"/>
              <a:t>Dynamic </a:t>
            </a:r>
            <a:r>
              <a:rPr lang="en-US" sz="2400" noProof="1"/>
              <a:t>Task </a:t>
            </a:r>
            <a:r>
              <a:rPr lang="en-US" sz="2400" noProof="1" smtClean="0"/>
              <a:t>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noProof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Parallel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</a:t>
            </a:r>
            <a:r>
              <a:rPr lang="en-US" sz="2400" dirty="0" err="1" smtClean="0"/>
              <a:t>ependOn</a:t>
            </a:r>
            <a:r>
              <a:rPr lang="en-US" sz="2400" dirty="0" smtClean="0"/>
              <a:t> </a:t>
            </a:r>
            <a:r>
              <a:rPr lang="en-US" sz="2400" dirty="0" err="1" smtClean="0"/>
              <a:t>excecute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variety of </a:t>
            </a:r>
            <a:r>
              <a:rPr lang="en-US" sz="2400" dirty="0" smtClean="0"/>
              <a:t>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Execute Task Flexible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856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467178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7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01" y="174671"/>
            <a:ext cx="11329200" cy="432000"/>
          </a:xfrm>
        </p:spPr>
        <p:txBody>
          <a:bodyPr/>
          <a:lstStyle/>
          <a:p>
            <a:r>
              <a:rPr lang="en-US" dirty="0"/>
              <a:t>Performance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E20BBA-1DCF-4A24-9711-721D9BA302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81" y="1444421"/>
            <a:ext cx="5651605" cy="38424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16977" y="1822859"/>
            <a:ext cx="3122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Incrementality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816977" y="2762197"/>
            <a:ext cx="1988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Cache</a:t>
            </a:r>
          </a:p>
        </p:txBody>
      </p:sp>
      <p:sp>
        <p:nvSpPr>
          <p:cNvPr id="8" name="Rectangle 7"/>
          <p:cNvSpPr/>
          <p:nvPr/>
        </p:nvSpPr>
        <p:spPr>
          <a:xfrm>
            <a:off x="7816977" y="3776349"/>
            <a:ext cx="2488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Gradle</a:t>
            </a:r>
            <a:r>
              <a:rPr lang="en-US" sz="2400" dirty="0"/>
              <a:t> Daemon</a:t>
            </a:r>
          </a:p>
        </p:txBody>
      </p:sp>
    </p:spTree>
    <p:extLst>
      <p:ext uri="{BB962C8B-B14F-4D97-AF65-F5344CB8AC3E}">
        <p14:creationId xmlns:p14="http://schemas.microsoft.com/office/powerpoint/2010/main" val="58936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Duy Nguyen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CHIEF ENGINEER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1" y="4452773"/>
            <a:ext cx="2490076" cy="1250615"/>
          </a:xfrm>
        </p:spPr>
        <p:txBody>
          <a:bodyPr/>
          <a:lstStyle/>
          <a:p>
            <a:r>
              <a:rPr lang="en-US" dirty="0"/>
              <a:t>Handsome, handsome and handsome wherever </a:t>
            </a:r>
            <a:r>
              <a:rPr lang="en-US" dirty="0" smtClean="0"/>
              <a:t>you are. &gt;.&lt;</a:t>
            </a:r>
          </a:p>
          <a:p>
            <a:r>
              <a:rPr lang="en-US" dirty="0" smtClean="0"/>
              <a:t>Height: 1m74</a:t>
            </a:r>
          </a:p>
          <a:p>
            <a:r>
              <a:rPr lang="en-US" dirty="0" smtClean="0"/>
              <a:t>Hobby: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 smtClean="0"/>
              <a:t>Khanh</a:t>
            </a:r>
            <a:r>
              <a:rPr lang="en-US" dirty="0" smtClean="0"/>
              <a:t> </a:t>
            </a:r>
            <a:r>
              <a:rPr lang="en-US" dirty="0" err="1" smtClean="0"/>
              <a:t>Kieu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DB1517-5B2A-4642-B83D-7221F8B69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ADVISER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3749A7-1EE7-44BF-8B36-93BE1DBD37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11721" y="4452773"/>
            <a:ext cx="2830441" cy="1250615"/>
          </a:xfrm>
        </p:spPr>
        <p:txBody>
          <a:bodyPr/>
          <a:lstStyle/>
          <a:p>
            <a:r>
              <a:rPr lang="en-US" dirty="0" smtClean="0"/>
              <a:t>Lovely</a:t>
            </a:r>
            <a:r>
              <a:rPr lang="en-US" dirty="0"/>
              <a:t>, feminine, </a:t>
            </a:r>
            <a:r>
              <a:rPr lang="en-US" dirty="0" smtClean="0"/>
              <a:t>beautiful</a:t>
            </a:r>
          </a:p>
          <a:p>
            <a:r>
              <a:rPr lang="en-US" dirty="0" smtClean="0"/>
              <a:t>Height: </a:t>
            </a:r>
            <a:r>
              <a:rPr lang="en-US" dirty="0"/>
              <a:t> </a:t>
            </a:r>
            <a:r>
              <a:rPr lang="en-US" dirty="0" smtClean="0"/>
              <a:t>+</a:t>
            </a:r>
            <a:r>
              <a:rPr lang="en-US" b="1" dirty="0" smtClean="0"/>
              <a:t>∞</a:t>
            </a:r>
            <a:endParaRPr lang="en-US" dirty="0" smtClean="0"/>
          </a:p>
          <a:p>
            <a:r>
              <a:rPr lang="en-US" dirty="0" smtClean="0"/>
              <a:t>Hobby: 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E39E65-6300-43C2-96EE-FE89E277BD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Phuong 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6339606-8F84-4F70-BA82-12129AE63E4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smtClean="0"/>
              <a:t>CEO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BE34B7-672D-4390-B2F7-050BA6A3BA8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Funny, style, and Spunky</a:t>
            </a:r>
          </a:p>
          <a:p>
            <a:r>
              <a:rPr lang="en-US" dirty="0" smtClean="0"/>
              <a:t> Height: ???</a:t>
            </a:r>
          </a:p>
          <a:p>
            <a:r>
              <a:rPr lang="en-US" dirty="0" smtClean="0"/>
              <a:t>Hobby: </a:t>
            </a:r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61" y="2815630"/>
            <a:ext cx="1692811" cy="130910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14" y="3172070"/>
            <a:ext cx="761387" cy="76138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96" y="3122909"/>
            <a:ext cx="754591" cy="755669"/>
          </a:xfrm>
          <a:prstGeom prst="rect">
            <a:avLst/>
          </a:prstGeom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" b="54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3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b="107"/>
          <a:stretch>
            <a:fillRect/>
          </a:stretch>
        </p:blipFill>
        <p:spPr/>
      </p:pic>
      <p:pic>
        <p:nvPicPr>
          <p:cNvPr id="49" name="Picture Placeholder 48"/>
          <p:cNvPicPr>
            <a:picLocks noGrp="1" noChangeAspect="1"/>
          </p:cNvPicPr>
          <p:nvPr>
            <p:ph type="pic" sz="quarter" idx="3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" r="77"/>
          <a:stretch>
            <a:fillRect/>
          </a:stretch>
        </p:blipFill>
        <p:spPr/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98" y="5096608"/>
            <a:ext cx="601361" cy="6013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66" y="4955740"/>
            <a:ext cx="742229" cy="7422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37" y="5188939"/>
            <a:ext cx="870814" cy="8708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012" y="5026934"/>
            <a:ext cx="599499" cy="5994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6482" y="5153850"/>
            <a:ext cx="685800" cy="495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68143" y="5026934"/>
            <a:ext cx="664852" cy="5745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20" y="5310021"/>
            <a:ext cx="628650" cy="6286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42" y="5317158"/>
            <a:ext cx="611988" cy="61198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35925" y="5022414"/>
            <a:ext cx="661804" cy="5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8562385" y="4157119"/>
            <a:ext cx="3301624" cy="14550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noProof="1" smtClean="0"/>
              <a:t> 	               </a:t>
            </a:r>
          </a:p>
          <a:p>
            <a:pPr algn="just">
              <a:lnSpc>
                <a:spcPct val="150000"/>
              </a:lnSpc>
            </a:pPr>
            <a:r>
              <a:rPr lang="en-US" sz="1600" noProof="1"/>
              <a:t>	</a:t>
            </a:r>
            <a:r>
              <a:rPr lang="en-US" sz="1600" noProof="1" smtClean="0"/>
              <a:t>                Duy Nguyen</a:t>
            </a:r>
          </a:p>
          <a:p>
            <a:pPr algn="just">
              <a:lnSpc>
                <a:spcPct val="150000"/>
              </a:lnSpc>
            </a:pPr>
            <a:r>
              <a:rPr lang="en-US" sz="1600" dirty="0"/>
              <a:t> </a:t>
            </a:r>
            <a:r>
              <a:rPr lang="en-US" sz="1600" dirty="0" smtClean="0"/>
              <a:t>                             +84 399360638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/>
              <a:t>    ngocduy.engineer@gmail.com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smtClean="0"/>
              <a:t>        www.twitter.com/dan00pot</a:t>
            </a:r>
            <a:endParaRPr lang="en-US" sz="1600" dirty="0"/>
          </a:p>
          <a:p>
            <a:endParaRPr lang="en-US" sz="2800" noProof="1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403495"/>
          </a:xfrm>
        </p:spPr>
        <p:txBody>
          <a:bodyPr/>
          <a:lstStyle/>
          <a:p>
            <a:r>
              <a:rPr lang="en-US" dirty="0" smtClean="0"/>
              <a:t>THANKYOU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5450304" cy="1311128"/>
          </a:xfrm>
        </p:spPr>
        <p:txBody>
          <a:bodyPr/>
          <a:lstStyle/>
          <a:p>
            <a:r>
              <a:rPr lang="en-US" dirty="0" smtClean="0"/>
              <a:t>FOR WATCHING</a:t>
            </a:r>
            <a:r>
              <a:rPr lang="en-US" sz="8800" spc="-300" dirty="0" smtClean="0"/>
              <a:t>!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0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gray">
          <a:xfrm>
            <a:off x="11486396" y="4172717"/>
            <a:ext cx="218900" cy="218900"/>
          </a:xfrm>
          <a:prstGeom prst="rect">
            <a:avLst/>
          </a:prstGeom>
        </p:spPr>
      </p:pic>
      <p:pic>
        <p:nvPicPr>
          <p:cNvPr id="21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gray">
          <a:xfrm>
            <a:off x="11486396" y="4581477"/>
            <a:ext cx="218900" cy="218900"/>
          </a:xfrm>
          <a:prstGeom prst="rect">
            <a:avLst/>
          </a:prstGeom>
        </p:spPr>
      </p:pic>
      <p:pic>
        <p:nvPicPr>
          <p:cNvPr id="22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gray">
          <a:xfrm>
            <a:off x="11486396" y="4949195"/>
            <a:ext cx="218900" cy="218900"/>
          </a:xfrm>
          <a:prstGeom prst="rect">
            <a:avLst/>
          </a:prstGeom>
        </p:spPr>
      </p:pic>
      <p:pic>
        <p:nvPicPr>
          <p:cNvPr id="23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gray">
          <a:xfrm>
            <a:off x="11469537" y="5316913"/>
            <a:ext cx="244786" cy="2447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54657" y="6488668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29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01" y="174671"/>
            <a:ext cx="11329200" cy="432000"/>
          </a:xfrm>
        </p:spPr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E20BBA-1DCF-4A24-9711-721D9BA302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4" name="Picture 6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793650"/>
            <a:ext cx="1695450" cy="179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43800" y="3723821"/>
            <a:ext cx="1836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Parallel Execution</a:t>
            </a:r>
            <a:endParaRPr lang="en-US" dirty="0"/>
          </a:p>
        </p:txBody>
      </p:sp>
      <p:pic>
        <p:nvPicPr>
          <p:cNvPr id="3078" name="Picture 6" descr="Káº¿t quáº£ hÃ¬nh áº£nh cho full control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7" y="1604171"/>
            <a:ext cx="1782761" cy="178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97241" y="3740365"/>
            <a:ext cx="1264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Full Control</a:t>
            </a:r>
            <a:endParaRPr lang="en-US" dirty="0"/>
          </a:p>
        </p:txBody>
      </p:sp>
      <p:pic>
        <p:nvPicPr>
          <p:cNvPr id="3080" name="Picture 8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72" y="1400407"/>
            <a:ext cx="2361740" cy="236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171" y="1604171"/>
            <a:ext cx="2375046" cy="19830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10867" y="3740365"/>
            <a:ext cx="1391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03272" y="3740365"/>
            <a:ext cx="2674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Dependency Management</a:t>
            </a:r>
            <a:endParaRPr lang="en-US" dirty="0"/>
          </a:p>
        </p:txBody>
      </p:sp>
      <p:pic>
        <p:nvPicPr>
          <p:cNvPr id="3090" name="Picture 18" descr="Káº¿t quáº£ hÃ¬nh áº£nh cho automation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786" y="1699024"/>
            <a:ext cx="1888162" cy="188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892933" y="3723821"/>
            <a:ext cx="18297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Automation Build</a:t>
            </a:r>
          </a:p>
          <a:p>
            <a:r>
              <a:rPr lang="en-US" dirty="0" smtClean="0"/>
              <a:t>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64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Maven, </a:t>
            </a:r>
            <a:r>
              <a:rPr lang="en-US" dirty="0" err="1" smtClean="0"/>
              <a:t>Gradle</a:t>
            </a:r>
            <a:r>
              <a:rPr lang="en-US" dirty="0" smtClean="0"/>
              <a:t>, Ant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comparison is based on the criteria set out initially. From that we draw the reason why choosing </a:t>
            </a:r>
            <a:r>
              <a:rPr lang="en-US" dirty="0" err="1"/>
              <a:t>Gradle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9" y="1466550"/>
            <a:ext cx="3240000" cy="324000"/>
          </a:xfrm>
        </p:spPr>
        <p:txBody>
          <a:bodyPr/>
          <a:lstStyle/>
          <a:p>
            <a:r>
              <a:rPr lang="en-US" sz="2400" b="1" dirty="0" smtClean="0"/>
              <a:t>Ant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799" y="1862550"/>
            <a:ext cx="3240000" cy="3631338"/>
          </a:xfrm>
        </p:spPr>
        <p:txBody>
          <a:bodyPr/>
          <a:lstStyle/>
          <a:p>
            <a:r>
              <a:rPr lang="en-US" sz="1600" dirty="0" smtClean="0"/>
              <a:t>Full control: Yes	</a:t>
            </a:r>
            <a:endParaRPr lang="en-US" sz="1600" noProof="1"/>
          </a:p>
          <a:p>
            <a:r>
              <a:rPr lang="en-US" sz="1600" dirty="0" smtClean="0"/>
              <a:t>Performance: Normal</a:t>
            </a:r>
            <a:endParaRPr lang="en-US" sz="1600" dirty="0"/>
          </a:p>
          <a:p>
            <a:r>
              <a:rPr lang="en-US" sz="1600" dirty="0"/>
              <a:t>Dependencies management: </a:t>
            </a:r>
            <a:r>
              <a:rPr lang="en-US" sz="1600" dirty="0" smtClean="0"/>
              <a:t>Stereotyped</a:t>
            </a:r>
          </a:p>
          <a:p>
            <a:r>
              <a:rPr lang="en-US" sz="1600" dirty="0" smtClean="0"/>
              <a:t>Parallel execute: No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/>
          </a:p>
          <a:p>
            <a:r>
              <a:rPr lang="en-US" sz="1600" dirty="0" smtClean="0"/>
              <a:t>Automation Build Environment: No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285999" y="1466551"/>
            <a:ext cx="3240000" cy="396000"/>
          </a:xfrm>
        </p:spPr>
        <p:txBody>
          <a:bodyPr/>
          <a:lstStyle/>
          <a:p>
            <a:r>
              <a:rPr lang="en-US" sz="2400" b="1" dirty="0" smtClean="0"/>
              <a:t>Maven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399" y="1862550"/>
            <a:ext cx="3240000" cy="3631338"/>
          </a:xfrm>
        </p:spPr>
        <p:txBody>
          <a:bodyPr/>
          <a:lstStyle/>
          <a:p>
            <a:r>
              <a:rPr lang="en-US" sz="1600" dirty="0" smtClean="0"/>
              <a:t>Full control: Yes</a:t>
            </a:r>
          </a:p>
          <a:p>
            <a:r>
              <a:rPr lang="en-US" sz="1600" dirty="0" smtClean="0"/>
              <a:t>Performance: Normal</a:t>
            </a:r>
          </a:p>
          <a:p>
            <a:r>
              <a:rPr lang="en-US" sz="1600" dirty="0" smtClean="0"/>
              <a:t>Dependencies </a:t>
            </a:r>
            <a:r>
              <a:rPr lang="en-US" sz="1600" dirty="0"/>
              <a:t>management: S</a:t>
            </a:r>
            <a:r>
              <a:rPr lang="en-US" sz="1600" dirty="0" smtClean="0"/>
              <a:t>tereotyped</a:t>
            </a:r>
            <a:endParaRPr lang="en-US" sz="1600" dirty="0" smtClean="0"/>
          </a:p>
          <a:p>
            <a:r>
              <a:rPr lang="en-US" sz="1600" dirty="0"/>
              <a:t>Parallel execute: </a:t>
            </a:r>
            <a:r>
              <a:rPr lang="en-US" sz="1600" dirty="0" smtClean="0"/>
              <a:t>Hardly configuration</a:t>
            </a:r>
          </a:p>
          <a:p>
            <a:r>
              <a:rPr lang="en-US" sz="1600" dirty="0" smtClean="0"/>
              <a:t>Automation Build Environment: No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520999" y="1466550"/>
            <a:ext cx="3240000" cy="324000"/>
          </a:xfrm>
        </p:spPr>
        <p:txBody>
          <a:bodyPr/>
          <a:lstStyle/>
          <a:p>
            <a:r>
              <a:rPr lang="en-US" sz="2400" b="1" dirty="0" err="1" smtClean="0"/>
              <a:t>Gradle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1862550"/>
            <a:ext cx="3240000" cy="3631338"/>
          </a:xfrm>
        </p:spPr>
        <p:txBody>
          <a:bodyPr/>
          <a:lstStyle/>
          <a:p>
            <a:r>
              <a:rPr lang="en-US" sz="1600" noProof="1" smtClean="0"/>
              <a:t>Full control: Yes + easy using</a:t>
            </a:r>
          </a:p>
          <a:p>
            <a:r>
              <a:rPr lang="en-US" sz="1600" noProof="1" smtClean="0"/>
              <a:t>Performance: Ex</a:t>
            </a:r>
            <a:r>
              <a:rPr lang="en-US" sz="1600" dirty="0" err="1" smtClean="0"/>
              <a:t>cellent</a:t>
            </a:r>
            <a:endParaRPr lang="en-US" sz="1600" noProof="1"/>
          </a:p>
          <a:p>
            <a:r>
              <a:rPr lang="en-US" sz="1600" dirty="0"/>
              <a:t>Dependencies </a:t>
            </a:r>
            <a:r>
              <a:rPr lang="en-US" sz="1600" dirty="0" smtClean="0"/>
              <a:t>management: Flexible</a:t>
            </a:r>
          </a:p>
          <a:p>
            <a:r>
              <a:rPr lang="en-US" sz="1600" dirty="0" smtClean="0"/>
              <a:t>Parallel execute: Effective</a:t>
            </a:r>
            <a:endParaRPr lang="en-US" sz="16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1600" dirty="0" smtClean="0"/>
              <a:t>Automation Build Environment: </a:t>
            </a:r>
            <a:r>
              <a:rPr lang="en-US" sz="1600" dirty="0" smtClean="0"/>
              <a:t>Yes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5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Gradle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208579" y="3708115"/>
            <a:ext cx="3514112" cy="1872878"/>
          </a:xfrm>
        </p:spPr>
        <p:txBody>
          <a:bodyPr/>
          <a:lstStyle/>
          <a:p>
            <a:r>
              <a:rPr lang="en-US" noProof="1"/>
              <a:t>Gradle is an open-source build automation tool that is designed to be flexible enough to build almost any type of software.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4759" y="3963562"/>
            <a:ext cx="4444800" cy="2728844"/>
          </a:xfrm>
        </p:spPr>
        <p:txBody>
          <a:bodyPr/>
          <a:lstStyle/>
          <a:p>
            <a:r>
              <a:rPr lang="en-US" dirty="0"/>
              <a:t>From mobile apps to </a:t>
            </a:r>
            <a:r>
              <a:rPr lang="en-US" dirty="0" err="1"/>
              <a:t>microservices</a:t>
            </a:r>
            <a:r>
              <a:rPr lang="en-US" dirty="0"/>
              <a:t>, from small startups to big enterprises, </a:t>
            </a:r>
            <a:r>
              <a:rPr lang="en-US" dirty="0" err="1"/>
              <a:t>Gradle</a:t>
            </a:r>
            <a:r>
              <a:rPr lang="en-US" dirty="0"/>
              <a:t> helps </a:t>
            </a:r>
            <a:r>
              <a:rPr lang="en-US" dirty="0" smtClean="0"/>
              <a:t>teams:</a:t>
            </a:r>
          </a:p>
          <a:p>
            <a:pPr lvl="1"/>
            <a:r>
              <a:rPr lang="en-US" dirty="0" smtClean="0"/>
              <a:t>Build anything</a:t>
            </a:r>
          </a:p>
          <a:p>
            <a:pPr lvl="1"/>
            <a:r>
              <a:rPr lang="en-US" dirty="0" smtClean="0"/>
              <a:t>Automation everything</a:t>
            </a:r>
          </a:p>
          <a:p>
            <a:pPr lvl="1"/>
            <a:r>
              <a:rPr lang="en-US" dirty="0" smtClean="0"/>
              <a:t>Deliver faster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noProof="1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83" t="-8910" r="-7583" b="-8910"/>
          <a:stretch/>
        </p:blipFill>
        <p:spPr/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515225" y="3638551"/>
            <a:ext cx="4207465" cy="1484994"/>
          </a:xfrm>
        </p:spPr>
        <p:txBody>
          <a:bodyPr/>
          <a:lstStyle/>
          <a:p>
            <a:r>
              <a:rPr lang="en-US" dirty="0"/>
              <a:t>This categorized list of </a:t>
            </a:r>
            <a:r>
              <a:rPr lang="en-US" dirty="0" err="1"/>
              <a:t>Gradle</a:t>
            </a:r>
            <a:r>
              <a:rPr lang="en-US" dirty="0"/>
              <a:t> features will help you understand some capabilities of </a:t>
            </a:r>
            <a:r>
              <a:rPr lang="en-US" dirty="0" err="1"/>
              <a:t>Gradle</a:t>
            </a:r>
            <a:r>
              <a:rPr lang="en-US" dirty="0"/>
              <a:t> for your use cases.</a:t>
            </a:r>
            <a:endParaRPr lang="en-US" noProof="1"/>
          </a:p>
        </p:txBody>
      </p:sp>
      <p:pic>
        <p:nvPicPr>
          <p:cNvPr id="31" name="Picture Placeholder 30" descr="Bullseye">
            <a:extLst>
              <a:ext uri="{FF2B5EF4-FFF2-40B4-BE49-F238E27FC236}">
                <a16:creationId xmlns:a16="http://schemas.microsoft.com/office/drawing/2014/main" id="{146C3774-1A16-4CEA-B0D9-21F4D70DD683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6677" y="2164904"/>
            <a:ext cx="1759306" cy="252000"/>
          </a:xfrm>
        </p:spPr>
        <p:txBody>
          <a:bodyPr/>
          <a:lstStyle/>
          <a:p>
            <a:r>
              <a:rPr lang="en-US" dirty="0"/>
              <a:t>Execution Options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BEF8A3-3B79-4A1D-83CE-3501D6E1EC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300" noProof="1"/>
              <a:t>Dynamic Task </a:t>
            </a:r>
            <a:r>
              <a:rPr lang="en-US" sz="1300" noProof="1" smtClean="0"/>
              <a:t>Creation, </a:t>
            </a:r>
            <a:r>
              <a:rPr lang="en-US" sz="1300" dirty="0"/>
              <a:t>Parallel </a:t>
            </a:r>
            <a:r>
              <a:rPr lang="en-US" sz="1300" dirty="0" smtClean="0"/>
              <a:t>Execution, </a:t>
            </a:r>
            <a:r>
              <a:rPr lang="en-US" sz="1300" dirty="0" err="1" smtClean="0"/>
              <a:t>dependOn</a:t>
            </a:r>
            <a:r>
              <a:rPr lang="en-US" sz="1300" dirty="0" smtClean="0"/>
              <a:t> </a:t>
            </a:r>
            <a:r>
              <a:rPr lang="en-US" sz="1300" dirty="0" err="1" smtClean="0"/>
              <a:t>excecute</a:t>
            </a:r>
            <a:r>
              <a:rPr lang="en-US" sz="1300" dirty="0" smtClean="0"/>
              <a:t>…</a:t>
            </a:r>
            <a:endParaRPr lang="en-US" sz="1300" dirty="0"/>
          </a:p>
          <a:p>
            <a:endParaRPr lang="en-US" sz="1300" dirty="0"/>
          </a:p>
        </p:txBody>
      </p:sp>
      <p:pic>
        <p:nvPicPr>
          <p:cNvPr id="33" name="Picture Placeholder 32" descr="Lecturer">
            <a:extLst>
              <a:ext uri="{FF2B5EF4-FFF2-40B4-BE49-F238E27FC236}">
                <a16:creationId xmlns:a16="http://schemas.microsoft.com/office/drawing/2014/main" id="{34FE467F-DFCB-454B-9B3B-9C4BF433B3C6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67178" y="2164904"/>
            <a:ext cx="2133522" cy="2520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24B20D-50EC-427F-9E2C-81625A7AC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1300" dirty="0" smtClean="0"/>
              <a:t>Incremental Builds, Task Output Caching, </a:t>
            </a:r>
            <a:r>
              <a:rPr lang="en-US" sz="1300" dirty="0"/>
              <a:t>Compiler </a:t>
            </a:r>
            <a:r>
              <a:rPr lang="en-US" sz="1300" dirty="0" smtClean="0"/>
              <a:t>Daemon…</a:t>
            </a:r>
            <a:endParaRPr lang="en-US" sz="1300" dirty="0"/>
          </a:p>
          <a:p>
            <a:endParaRPr lang="en-US" sz="1300" dirty="0"/>
          </a:p>
        </p:txBody>
      </p:sp>
      <p:pic>
        <p:nvPicPr>
          <p:cNvPr id="35" name="Picture Placeholder 34" descr="Network">
            <a:extLst>
              <a:ext uri="{FF2B5EF4-FFF2-40B4-BE49-F238E27FC236}">
                <a16:creationId xmlns:a16="http://schemas.microsoft.com/office/drawing/2014/main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164868" y="5217594"/>
            <a:ext cx="2130859" cy="252000"/>
          </a:xfrm>
        </p:spPr>
        <p:txBody>
          <a:bodyPr/>
          <a:lstStyle/>
          <a:p>
            <a:r>
              <a:rPr lang="en-US" dirty="0"/>
              <a:t>Self-Provisioning Build Environment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58DB01-FA52-44DB-A820-8E4A194D9F8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44227" y="5721826"/>
            <a:ext cx="2372139" cy="434302"/>
          </a:xfrm>
        </p:spPr>
        <p:txBody>
          <a:bodyPr/>
          <a:lstStyle/>
          <a:p>
            <a:r>
              <a:rPr lang="en-US" sz="1300" dirty="0" err="1" smtClean="0"/>
              <a:t>Gradle</a:t>
            </a:r>
            <a:r>
              <a:rPr lang="en-US" sz="1300" dirty="0" smtClean="0"/>
              <a:t> </a:t>
            </a:r>
            <a:r>
              <a:rPr lang="en-US" sz="1300" dirty="0"/>
              <a:t>wrapper the </a:t>
            </a:r>
            <a:r>
              <a:rPr lang="en-US" sz="1300" dirty="0" err="1"/>
              <a:t>Gradle</a:t>
            </a:r>
            <a:r>
              <a:rPr lang="en-US" sz="1300" dirty="0"/>
              <a:t> build environment is auto-provisioned. Furthermore you can determine which version should be used to build your project.</a:t>
            </a:r>
          </a:p>
        </p:txBody>
      </p:sp>
      <p:pic>
        <p:nvPicPr>
          <p:cNvPr id="37" name="Picture Placeholder 36" descr="Megaphone">
            <a:extLst>
              <a:ext uri="{FF2B5EF4-FFF2-40B4-BE49-F238E27FC236}">
                <a16:creationId xmlns:a16="http://schemas.microsoft.com/office/drawing/2014/main" id="{1701A2E9-D331-4627-A32A-658F1BDB82EF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9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DDC6D72-DCF6-41AE-B39D-609AE438F22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657678" y="5329272"/>
            <a:ext cx="2514522" cy="252000"/>
          </a:xfrm>
        </p:spPr>
        <p:txBody>
          <a:bodyPr/>
          <a:lstStyle/>
          <a:p>
            <a:r>
              <a:rPr lang="en-US" dirty="0"/>
              <a:t>Dependency Management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B6F490-8CEC-444D-ADC0-E8B315EA3B5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657677" y="5721826"/>
            <a:ext cx="2638347" cy="951596"/>
          </a:xfrm>
        </p:spPr>
        <p:txBody>
          <a:bodyPr/>
          <a:lstStyle/>
          <a:p>
            <a:r>
              <a:rPr lang="en-US" sz="1300" dirty="0" smtClean="0"/>
              <a:t>Substitution of Compatible Libraries</a:t>
            </a:r>
            <a:r>
              <a:rPr lang="en-US" sz="1300" noProof="1"/>
              <a:t>, Version Conflict Resolution, Dynamic Dependencies, Dependency Cache…</a:t>
            </a:r>
            <a:endParaRPr lang="en-US" sz="1300" noProof="1" smtClean="0"/>
          </a:p>
          <a:p>
            <a:endParaRPr lang="en-US" sz="1300" dirty="0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474644FF-FECF-47C3-A483-0F4796C05187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467178"/>
          </a:xfrm>
        </p:spPr>
        <p:txBody>
          <a:bodyPr/>
          <a:lstStyle/>
          <a:p>
            <a:r>
              <a:rPr lang="en-US" dirty="0"/>
              <a:t>Self-Provisioning Build Environment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4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Self-Provisioning Build Environment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amet, consectetur adipiscing elit.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61388" y="4206670"/>
            <a:ext cx="1991524" cy="360000"/>
          </a:xfrm>
        </p:spPr>
        <p:txBody>
          <a:bodyPr/>
          <a:lstStyle/>
          <a:p>
            <a:r>
              <a:rPr lang="en-US" dirty="0"/>
              <a:t>Java Virtual Machine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 smtClean="0"/>
              <a:t>Gradle</a:t>
            </a:r>
            <a:r>
              <a:rPr lang="en-US" dirty="0" smtClean="0"/>
              <a:t> Build</a:t>
            </a:r>
            <a:endParaRPr lang="en-US" dirty="0"/>
          </a:p>
        </p:txBody>
      </p:sp>
      <p:pic>
        <p:nvPicPr>
          <p:cNvPr id="25" name="Picture Placeholder 24" descr="Repeat">
            <a:extLst>
              <a:ext uri="{FF2B5EF4-FFF2-40B4-BE49-F238E27FC236}">
                <a16:creationId xmlns:a16="http://schemas.microsoft.com/office/drawing/2014/main" id="{A959DDB7-1BF9-4963-9901-AE8A8DFB830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err="1" smtClean="0"/>
              <a:t>Gradle</a:t>
            </a:r>
            <a:r>
              <a:rPr lang="en-US" dirty="0" smtClean="0"/>
              <a:t> Wrapper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0427C7-A041-4B55-8D81-9FEBA952ACF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49" r="5547"/>
          <a:stretch/>
        </p:blipFill>
        <p:spPr>
          <a:xfrm>
            <a:off x="5486400" y="2604515"/>
            <a:ext cx="1188720" cy="1188720"/>
          </a:xfrm>
        </p:spPr>
      </p:pic>
      <p:pic>
        <p:nvPicPr>
          <p:cNvPr id="1026" name="Picture 2" descr="Káº¿t quáº£ hÃ¬nh áº£nh cho java"/>
          <p:cNvPicPr>
            <a:picLocks noGrp="1" noChangeAspect="1" noChangeArrowheads="1"/>
          </p:cNvPicPr>
          <p:nvPr>
            <p:ph type="pic" sz="quarter" idx="47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79" t="414" r="-24379" b="414"/>
          <a:stretch/>
        </p:blipFill>
        <p:spPr bwMode="auto">
          <a:xfrm>
            <a:off x="3049078" y="2733999"/>
            <a:ext cx="816145" cy="81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4381500" y="3142071"/>
            <a:ext cx="523875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320915" y="3142071"/>
            <a:ext cx="502920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4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467178"/>
          </a:xfrm>
        </p:spPr>
        <p:txBody>
          <a:bodyPr/>
          <a:lstStyle/>
          <a:p>
            <a:r>
              <a:rPr lang="en-US" dirty="0"/>
              <a:t>Dependency Management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89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01" y="174671"/>
            <a:ext cx="11329200" cy="432000"/>
          </a:xfrm>
        </p:spPr>
        <p:txBody>
          <a:bodyPr/>
          <a:lstStyle/>
          <a:p>
            <a:r>
              <a:rPr lang="en-US" dirty="0"/>
              <a:t>Dependency Management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6E20BBA-1DCF-4A24-9711-721D9BA302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75115" y="1156126"/>
            <a:ext cx="5410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Maven and Ivy Repository Compatible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175115" y="1936413"/>
            <a:ext cx="3398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Dynamic Dependencies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5115" y="2716700"/>
            <a:ext cx="4950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Substitution of Compatible Libraries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5115" y="3496987"/>
            <a:ext cx="4452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Dependency Version Alignment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5115" y="4277274"/>
            <a:ext cx="3569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Transitive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53672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47F30-5811-40C0-99EC-CF53200590BE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16c05727-aa75-4e4a-9b5f-8a80a1165891"/>
    <ds:schemaRef ds:uri="http://purl.org/dc/terms/"/>
    <ds:schemaRef ds:uri="http://purl.org/dc/elements/1.1/"/>
    <ds:schemaRef ds:uri="http://schemas.openxmlformats.org/package/2006/metadata/core-propertie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418</Words>
  <Application>Microsoft Office PowerPoint</Application>
  <PresentationFormat>Widescreen</PresentationFormat>
  <Paragraphs>138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Segoe UI Semilight</vt:lpstr>
      <vt:lpstr>Times New Roman</vt:lpstr>
      <vt:lpstr>Office Theme</vt:lpstr>
      <vt:lpstr>PRESENTATION  Gradle</vt:lpstr>
      <vt:lpstr>The Problem</vt:lpstr>
      <vt:lpstr>Compare Maven, Gradle, Ant</vt:lpstr>
      <vt:lpstr>What is Gradle?</vt:lpstr>
      <vt:lpstr>Features</vt:lpstr>
      <vt:lpstr>Feature 1</vt:lpstr>
      <vt:lpstr>Self-Provisioning Build Environment</vt:lpstr>
      <vt:lpstr>Feature 2</vt:lpstr>
      <vt:lpstr>Dependency Management</vt:lpstr>
      <vt:lpstr>Feature 3</vt:lpstr>
      <vt:lpstr>Execution Options</vt:lpstr>
      <vt:lpstr>Feature 4</vt:lpstr>
      <vt:lpstr>Performance</vt:lpstr>
      <vt:lpstr>Team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2019-09-18T18:04:59Z</dcterms:created>
  <dcterms:modified xsi:type="dcterms:W3CDTF">2019-09-19T04:46:11Z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